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74" r:id="rId5"/>
    <p:sldId id="275" r:id="rId6"/>
    <p:sldId id="276" r:id="rId7"/>
    <p:sldId id="261" r:id="rId8"/>
    <p:sldId id="267" r:id="rId9"/>
    <p:sldId id="262" r:id="rId10"/>
    <p:sldId id="257" r:id="rId11"/>
    <p:sldId id="268" r:id="rId12"/>
    <p:sldId id="263" r:id="rId13"/>
    <p:sldId id="271" r:id="rId14"/>
    <p:sldId id="270" r:id="rId15"/>
    <p:sldId id="269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AB10D-8399-46A5-818C-2EDB1C079D51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42682-568A-49A8-A9B2-5CEF2DD7D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9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1E809-743E-462E-9E75-1BA6C83AAF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6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8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24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81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2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17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5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11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69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6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3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4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26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4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91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7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96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86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60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68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41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8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8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19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73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3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void(0)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://best-pictures.ru/list/view/1284/8/devushki.htm" TargetMode="Externa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javascript:void(0)" TargetMode="Externa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6.gif"/><Relationship Id="rId5" Type="http://schemas.microsoft.com/office/2007/relationships/media" Target="../media/media3.mp3"/><Relationship Id="rId10" Type="http://schemas.openxmlformats.org/officeDocument/2006/relationships/image" Target="../media/image15.gif"/><Relationship Id="rId4" Type="http://schemas.openxmlformats.org/officeDocument/2006/relationships/audio" Target="../media/media2.mp3"/><Relationship Id="rId9" Type="http://schemas.openxmlformats.org/officeDocument/2006/relationships/hyperlink" Target="http://best-pictures.ru/list/view/1284/8/devushki.htm" TargetMode="External"/><Relationship Id="rId1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0584" y="908720"/>
            <a:ext cx="675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Электронное пособие</a:t>
            </a:r>
            <a:endParaRPr lang="ru-RU" sz="54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225527"/>
            <a:ext cx="6027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8064A2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«Слушай и говори»</a:t>
            </a:r>
            <a:endParaRPr lang="ru-RU" sz="5400" b="1" dirty="0">
              <a:ln w="11430"/>
              <a:solidFill>
                <a:srgbClr val="8064A2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57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КГБОУ ШИ 6 </a:t>
            </a:r>
            <a:endParaRPr lang="ru-RU" sz="8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2842" y="5589240"/>
            <a:ext cx="1986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г. Хабаровск</a:t>
            </a:r>
            <a:endParaRPr lang="ru-RU" sz="8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420" y="4149080"/>
            <a:ext cx="3583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Автор: учитель –дефектолог </a:t>
            </a:r>
          </a:p>
          <a:p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</a:p>
          <a:p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Федосеева Ирина Витальевна </a:t>
            </a:r>
            <a:endParaRPr lang="ru-RU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6" y="2003352"/>
            <a:ext cx="1140129" cy="141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:\ирина витальевна\604910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533" y="3356992"/>
            <a:ext cx="1399301" cy="979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8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зкартинки\Рисунок (108).jpg"/>
          <p:cNvPicPr/>
          <p:nvPr/>
        </p:nvPicPr>
        <p:blipFill>
          <a:blip r:embed="rId2"/>
          <a:srcRect l="10618" t="37421" r="51930" b="49264"/>
          <a:stretch>
            <a:fillRect/>
          </a:stretch>
        </p:blipFill>
        <p:spPr bwMode="auto">
          <a:xfrm>
            <a:off x="285720" y="3786190"/>
            <a:ext cx="2857520" cy="21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14678" y="292893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5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4827" y="578109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 си</a:t>
            </a:r>
            <a:r>
              <a:rPr lang="ru-RU" sz="54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78109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762" y="2044881"/>
            <a:ext cx="241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и</a:t>
            </a:r>
            <a:r>
              <a:rPr lang="ru-RU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дё</a:t>
            </a:r>
            <a:r>
              <a:rPr lang="ru-RU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ANIM1157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1173" y="548680"/>
            <a:ext cx="2663825" cy="2663825"/>
          </a:xfrm>
          <a:prstGeom prst="rect">
            <a:avLst/>
          </a:prstGeom>
          <a:noFill/>
        </p:spPr>
      </p:pic>
      <p:pic>
        <p:nvPicPr>
          <p:cNvPr id="14" name="Picture 2" descr="C:\Users\1\Desktop\папка анимашек\анимации\8691365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2540"/>
            <a:ext cx="2223315" cy="2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1\Documents\Scanned Documents\Б1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3" t="21683" r="13114" b="50583"/>
          <a:stretch/>
        </p:blipFill>
        <p:spPr bwMode="auto">
          <a:xfrm>
            <a:off x="7092280" y="2690007"/>
            <a:ext cx="1785950" cy="3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63779" y="29067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корова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576506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707" y="5227092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707" y="2041891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457" y="54868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 предложения.           КТО...?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7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зкартинки\Рисунок (108).jpg"/>
          <p:cNvPicPr/>
          <p:nvPr/>
        </p:nvPicPr>
        <p:blipFill>
          <a:blip r:embed="rId2"/>
          <a:srcRect l="10618" t="37421" r="51930" b="49264"/>
          <a:stretch>
            <a:fillRect/>
          </a:stretch>
        </p:blipFill>
        <p:spPr bwMode="auto">
          <a:xfrm>
            <a:off x="428596" y="4572008"/>
            <a:ext cx="2500330" cy="16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60215" y="234320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</a:t>
            </a: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0215" y="298953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</a:t>
            </a:r>
            <a:r>
              <a:rPr lang="ru-RU" sz="36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368072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956" y="16968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</a:t>
            </a:r>
            <a:r>
              <a:rPr lang="ru-RU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дё</a:t>
            </a: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ANIM1157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14752"/>
            <a:ext cx="2663825" cy="2663825"/>
          </a:xfrm>
          <a:prstGeom prst="rect">
            <a:avLst/>
          </a:prstGeom>
          <a:noFill/>
        </p:spPr>
      </p:pic>
      <p:pic>
        <p:nvPicPr>
          <p:cNvPr id="14" name="Picture 2" descr="C:\Users\1\Desktop\папка анимашек\анимации\8691365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9" y="1024511"/>
            <a:ext cx="2223315" cy="2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1\Documents\Scanned Documents\Б1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3" t="21683" r="13114" b="50583"/>
          <a:stretch/>
        </p:blipFill>
        <p:spPr bwMode="auto">
          <a:xfrm>
            <a:off x="6215074" y="137038"/>
            <a:ext cx="1785950" cy="3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23560" y="584720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4037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корова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5623" y="3319505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688" y="4901249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35521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 на вопросы:          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3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зкартинки\Рисунок (108).jpg"/>
          <p:cNvPicPr/>
          <p:nvPr/>
        </p:nvPicPr>
        <p:blipFill>
          <a:blip r:embed="rId2"/>
          <a:srcRect l="10618" t="37421" r="51930" b="49264"/>
          <a:stretch>
            <a:fillRect/>
          </a:stretch>
        </p:blipFill>
        <p:spPr bwMode="auto">
          <a:xfrm>
            <a:off x="195215" y="4629329"/>
            <a:ext cx="2643206" cy="19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90299" y="57148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</a:t>
            </a: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4059" y="144113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</a:t>
            </a:r>
            <a:r>
              <a:rPr lang="ru-RU" sz="36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3175" y="293815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8861" y="222069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</a:t>
            </a:r>
            <a:r>
              <a:rPr lang="ru-RU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дё</a:t>
            </a: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ANIM1157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4058306"/>
            <a:ext cx="2663825" cy="2663825"/>
          </a:xfrm>
          <a:prstGeom prst="rect">
            <a:avLst/>
          </a:prstGeom>
          <a:noFill/>
        </p:spPr>
      </p:pic>
      <p:pic>
        <p:nvPicPr>
          <p:cNvPr id="14" name="Picture 2" descr="C:\Users\1\Desktop\папка анимашек\анимации\8691365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5" y="1319937"/>
            <a:ext cx="2223315" cy="2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1\Documents\Scanned Documents\Б1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3" t="21683" r="13114" b="50583"/>
          <a:stretch/>
        </p:blipFill>
        <p:spPr bwMode="auto">
          <a:xfrm>
            <a:off x="5830989" y="736267"/>
            <a:ext cx="1785950" cy="3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59832" y="112579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 корова?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2574765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 собака?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3928401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 коза?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515719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 кошка?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485" y="22551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предложения.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2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зкартинки\Рисунок (108).jpg"/>
          <p:cNvPicPr/>
          <p:nvPr/>
        </p:nvPicPr>
        <p:blipFill>
          <a:blip r:embed="rId2"/>
          <a:srcRect l="10618" t="37421" r="51930" b="49264"/>
          <a:stretch>
            <a:fillRect/>
          </a:stretch>
        </p:blipFill>
        <p:spPr bwMode="auto">
          <a:xfrm>
            <a:off x="195215" y="4629329"/>
            <a:ext cx="2643206" cy="19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ANIM1157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954999"/>
            <a:ext cx="2663825" cy="2663825"/>
          </a:xfrm>
          <a:prstGeom prst="rect">
            <a:avLst/>
          </a:prstGeom>
          <a:noFill/>
        </p:spPr>
      </p:pic>
      <p:pic>
        <p:nvPicPr>
          <p:cNvPr id="14" name="Picture 2" descr="C:\Users\1\Desktop\папка анимашек\анимации\8691365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5" y="1319937"/>
            <a:ext cx="2223315" cy="2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1\Documents\Scanned Documents\Б1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3" t="21683" r="13114" b="50583"/>
          <a:stretch/>
        </p:blipFill>
        <p:spPr bwMode="auto">
          <a:xfrm>
            <a:off x="6732240" y="1319937"/>
            <a:ext cx="1785950" cy="3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3485" y="22551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Слушай.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Повтори.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488293"/>
            <a:ext cx="1665075" cy="208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0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1\Desktop\анимашки\6876393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357562"/>
            <a:ext cx="2373354" cy="30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3563888" y="188640"/>
            <a:ext cx="3456384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Пока!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анимашки\umnic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4733925" cy="462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6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9552" y="548680"/>
            <a:ext cx="8147248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Пояснительная записка </a:t>
            </a:r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к электронному пособию 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</a:rPr>
              <a:t>«Слушай и говори»  </a:t>
            </a:r>
            <a:r>
              <a:rPr lang="ru-RU" sz="2000" dirty="0">
                <a:solidFill>
                  <a:prstClr val="black"/>
                </a:solidFill>
              </a:rPr>
              <a:t>для индивидуальных занятий    по формированию речевого слуха и произносительной стороны устной речи.</a:t>
            </a:r>
          </a:p>
          <a:p>
            <a:r>
              <a:rPr lang="ru-RU" sz="2000" dirty="0">
                <a:solidFill>
                  <a:prstClr val="black"/>
                </a:solidFill>
              </a:rPr>
              <a:t>      </a:t>
            </a:r>
            <a:r>
              <a:rPr lang="ru-RU" sz="2000" dirty="0" smtClean="0">
                <a:solidFill>
                  <a:prstClr val="black"/>
                </a:solidFill>
              </a:rPr>
              <a:t> Цифровой  </a:t>
            </a:r>
            <a:r>
              <a:rPr lang="ru-RU" sz="2000" dirty="0">
                <a:solidFill>
                  <a:prstClr val="black"/>
                </a:solidFill>
              </a:rPr>
              <a:t>образовательный  ресурс 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</a:rPr>
              <a:t>«Слушай и говори» </a:t>
            </a:r>
            <a:r>
              <a:rPr lang="ru-RU" sz="2000" dirty="0">
                <a:solidFill>
                  <a:prstClr val="black"/>
                </a:solidFill>
              </a:rPr>
              <a:t>представляет собой цикл </a:t>
            </a:r>
            <a:r>
              <a:rPr lang="ru-RU" sz="2000" dirty="0" err="1">
                <a:solidFill>
                  <a:prstClr val="black"/>
                </a:solidFill>
              </a:rPr>
              <a:t>мультипрезентаций</a:t>
            </a:r>
            <a:r>
              <a:rPr lang="ru-RU" sz="2000" dirty="0">
                <a:solidFill>
                  <a:prstClr val="black"/>
                </a:solidFill>
              </a:rPr>
              <a:t>,  предназначенных  для обучающихся, имеющих  нарушения слуха средней и тяжёлой степени, в том числе, при КИ, тяжёлое недоразвитие речи. 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В пособии использован речевой материал программы 1  класса (АООП НОО слабослышащих и позднооглохших </a:t>
            </a:r>
            <a:r>
              <a:rPr lang="ru-RU" sz="2000" dirty="0" smtClean="0">
                <a:solidFill>
                  <a:prstClr val="black"/>
                </a:solidFill>
              </a:rPr>
              <a:t>) по </a:t>
            </a:r>
            <a:r>
              <a:rPr lang="ru-RU" sz="2000" dirty="0">
                <a:solidFill>
                  <a:prstClr val="black"/>
                </a:solidFill>
              </a:rPr>
              <a:t>темам: «Учебные вещи», </a:t>
            </a:r>
            <a:r>
              <a:rPr lang="ru-RU" sz="2000" dirty="0" smtClean="0">
                <a:solidFill>
                  <a:prstClr val="black"/>
                </a:solidFill>
              </a:rPr>
              <a:t>  «Домашние животные</a:t>
            </a:r>
            <a:r>
              <a:rPr lang="ru-RU" sz="2000" dirty="0">
                <a:solidFill>
                  <a:prstClr val="black"/>
                </a:solidFill>
              </a:rPr>
              <a:t>», </a:t>
            </a:r>
            <a:r>
              <a:rPr lang="ru-RU" sz="2000" dirty="0" smtClean="0">
                <a:solidFill>
                  <a:prstClr val="black"/>
                </a:solidFill>
              </a:rPr>
              <a:t>«Игрушки».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  </a:t>
            </a:r>
            <a:r>
              <a:rPr lang="ru-RU" sz="2000" dirty="0" smtClean="0">
                <a:solidFill>
                  <a:prstClr val="black"/>
                </a:solidFill>
              </a:rPr>
              <a:t>     Пособие </a:t>
            </a:r>
            <a:r>
              <a:rPr lang="ru-RU" sz="2000" dirty="0">
                <a:solidFill>
                  <a:prstClr val="black"/>
                </a:solidFill>
              </a:rPr>
              <a:t>можно использовать на индивидуальных занятиях по формированию произношения и развитию слухового восприятия, на уроках и </a:t>
            </a:r>
            <a:r>
              <a:rPr lang="ru-RU" sz="2000" dirty="0" smtClean="0">
                <a:solidFill>
                  <a:prstClr val="black"/>
                </a:solidFill>
              </a:rPr>
              <a:t>во внеурочное время.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       При </a:t>
            </a:r>
            <a:r>
              <a:rPr lang="ru-RU" sz="2000" dirty="0">
                <a:solidFill>
                  <a:prstClr val="black"/>
                </a:solidFill>
              </a:rPr>
              <a:t>работе с </a:t>
            </a:r>
            <a:r>
              <a:rPr lang="ru-RU" sz="2000" dirty="0" smtClean="0">
                <a:solidFill>
                  <a:prstClr val="black"/>
                </a:solidFill>
              </a:rPr>
              <a:t> пособием </a:t>
            </a:r>
            <a:r>
              <a:rPr lang="ru-RU" sz="2000" dirty="0">
                <a:solidFill>
                  <a:prstClr val="black"/>
                </a:solidFill>
              </a:rPr>
              <a:t>дети усваивают новые </a:t>
            </a:r>
            <a:r>
              <a:rPr lang="ru-RU" sz="2000" dirty="0" smtClean="0">
                <a:solidFill>
                  <a:prstClr val="black"/>
                </a:solidFill>
              </a:rPr>
              <a:t>слова, опираясь на зрительное восприятие,  </a:t>
            </a:r>
            <a:r>
              <a:rPr lang="ru-RU" sz="2000" dirty="0">
                <a:solidFill>
                  <a:prstClr val="black"/>
                </a:solidFill>
              </a:rPr>
              <a:t>соотносят их с предметом (картинкой), выполняют поручения, овладевают навыками построения предложений, связной речью, умением вступать в диалоги, различают речевые и неречевые звучания, слова, фразы.</a:t>
            </a:r>
          </a:p>
        </p:txBody>
      </p:sp>
    </p:spTree>
    <p:extLst>
      <p:ext uri="{BB962C8B-B14F-4D97-AF65-F5344CB8AC3E}">
        <p14:creationId xmlns:p14="http://schemas.microsoft.com/office/powerpoint/2010/main" val="26774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9552" y="548680"/>
            <a:ext cx="8147248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8064A2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«Домашние животные»</a:t>
            </a:r>
            <a:endParaRPr lang="ru-RU" sz="5400" b="1" dirty="0">
              <a:ln w="11430"/>
              <a:solidFill>
                <a:srgbClr val="8064A2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E:\Мои документы (E)\Мои рисунки\ОФОРМЛЕНИЕ ПРЕЗЕНТАЦИЙ - КАРТИНКИ\Gif и картинки\0_98ee_4e7bd064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058793"/>
            <a:ext cx="2638304" cy="3067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9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ир.вит\0_198db_9436c97d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04" y="1970882"/>
            <a:ext cx="1207418" cy="12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9803" y="2255922"/>
            <a:ext cx="147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Да!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9803" y="3255955"/>
            <a:ext cx="441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слышу!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9603" y="2077134"/>
            <a:ext cx="1080120" cy="135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250109" y="1017969"/>
            <a:ext cx="6750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 меня слышишь?  </a:t>
            </a:r>
          </a:p>
        </p:txBody>
      </p:sp>
      <p:pic>
        <p:nvPicPr>
          <p:cNvPr id="8" name="Picture 10" descr="C:\Users\1\Desktop\папка анимашек\ир.вит\0_1d825_c4a15936_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75" y="2175242"/>
            <a:ext cx="1718923" cy="11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4108" y="3385416"/>
            <a:ext cx="1875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Нет!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3658" y="4758525"/>
            <a:ext cx="4567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не слышу!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092" y="4339834"/>
            <a:ext cx="1107493" cy="1384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6125777" y="4554150"/>
            <a:ext cx="1566174" cy="10734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25778" y="4500571"/>
            <a:ext cx="1477912" cy="10734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554444" y="2175241"/>
            <a:ext cx="2257916" cy="3503234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Прямоугольник 2"/>
          <p:cNvSpPr/>
          <p:nvPr/>
        </p:nvSpPr>
        <p:spPr>
          <a:xfrm>
            <a:off x="1601670" y="4990845"/>
            <a:ext cx="3942438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5" name="Рисунок 14" descr="http://cdn1.appsmail.ru/hosting/425865/s/0039.gif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7207" y="2606793"/>
            <a:ext cx="1619549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87203" y="2295009"/>
            <a:ext cx="116801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93659" y="3371684"/>
            <a:ext cx="319632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10" grpId="0"/>
      <p:bldP spid="12" grpId="0"/>
      <p:bldP spid="2" grpId="0" animBg="1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3174" y="1785926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слышу</a:t>
            </a:r>
          </a:p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хорошо!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57" y="1382247"/>
            <a:ext cx="144016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0034" y="21429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меня слышишь ? 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Новая папка2\1337200362_4[1].jpg"/>
          <p:cNvPicPr>
            <a:picLocks noChangeAspect="1" noChangeArrowheads="1"/>
          </p:cNvPicPr>
          <p:nvPr/>
        </p:nvPicPr>
        <p:blipFill rotWithShape="1">
          <a:blip r:embed="rId3" cstate="print"/>
          <a:srcRect l="6221" t="9155" r="4953"/>
          <a:stretch/>
        </p:blipFill>
        <p:spPr bwMode="auto">
          <a:xfrm>
            <a:off x="7499429" y="228691"/>
            <a:ext cx="1300341" cy="1220621"/>
          </a:xfrm>
          <a:prstGeom prst="rect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40" y="2714620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2" y="2714620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14678" y="3500438"/>
            <a:ext cx="42862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14810" y="3500438"/>
            <a:ext cx="42862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Мои документы (E)\Мои рисунки\ОФОРМЛЕНИЕ ПРЕЗЕНТАЦИЙ - КАРТИНКИ\Gif и картинки\0_8fc5_a90ff005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89" y="2714620"/>
            <a:ext cx="2286016" cy="22860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2910" y="4929198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плохо!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Красивая анимашка, блестяшка дети Мальчик плачет для украшения блога, сайта, дневника, гостевых книг, форумов скачать бесплатно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786322"/>
            <a:ext cx="1768650" cy="185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0034" y="4581128"/>
            <a:ext cx="5286412" cy="227687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C:\Users\1\Desktop\папка анимашек\анимашки\slonko9y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58" y="4786602"/>
            <a:ext cx="2007394" cy="20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3174" y="1865681"/>
            <a:ext cx="4232787" cy="2395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E:\Мои документы (E)\Мои рисунки\ОФОРМЛЕНИЕ ПРЕЗЕНТАЦИЙ - КАРТИНКИ\Gif и картинки\0_8fc5_a90ff005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6465" y="1762532"/>
            <a:ext cx="2286016" cy="2286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93973" y="2632397"/>
            <a:ext cx="2107183" cy="2264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  <p:bldP spid="14" grpId="0"/>
      <p:bldP spid="19" grpId="0"/>
      <p:bldP spid="21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187624" y="33265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слушай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343102" y="2444443"/>
            <a:ext cx="352839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683" y="1426423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047" y="282742"/>
            <a:ext cx="1665075" cy="208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ирина витальевна\604910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654" y="2918750"/>
            <a:ext cx="2109051" cy="147633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40" y="2897773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56" y="2895891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747">
            <a:off x="2469613" y="626030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9626">
            <a:off x="4027464" y="2713121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:\Мои документы (E)\Мои рисунки\ОФОРМЛЕНИЕ ПРЕЗЕНТАЦИЙ - КАРТИНКИ\Gif и картинки\0_8fc5_a90ff005_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94" y="4219341"/>
            <a:ext cx="2286016" cy="2286016"/>
          </a:xfrm>
          <a:prstGeom prst="rect">
            <a:avLst/>
          </a:prstGeom>
          <a:noFill/>
        </p:spPr>
      </p:pic>
      <p:sp>
        <p:nvSpPr>
          <p:cNvPr id="14" name="Объект 3"/>
          <p:cNvSpPr txBox="1">
            <a:spLocks/>
          </p:cNvSpPr>
          <p:nvPr/>
        </p:nvSpPr>
        <p:spPr>
          <a:xfrm>
            <a:off x="2357192" y="4700629"/>
            <a:ext cx="401631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хорошо!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5083690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1" y="5106549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9626">
            <a:off x="5441389" y="5044851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5468" y="4253813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4157" y="4302040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39939" y="2062697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89598" y="2059478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oshka_-_Golosa_zhivotnyh_i_pt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72396" y="2643182"/>
            <a:ext cx="609600" cy="609600"/>
          </a:xfrm>
          <a:prstGeom prst="rect">
            <a:avLst/>
          </a:prstGeom>
        </p:spPr>
      </p:pic>
      <p:pic>
        <p:nvPicPr>
          <p:cNvPr id="6" name="sobachij laj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29322" y="5572140"/>
            <a:ext cx="609600" cy="609600"/>
          </a:xfrm>
          <a:prstGeom prst="rect">
            <a:avLst/>
          </a:prstGeom>
        </p:spPr>
      </p:pic>
      <p:pic>
        <p:nvPicPr>
          <p:cNvPr id="7" name="Рисунок 6" descr="http://best-pictures.ru/animashki/dogs/dogs-28.gif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3643314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admin\Desktop\анимации\7961806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504" y="128576"/>
            <a:ext cx="3974234" cy="25146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5214950"/>
            <a:ext cx="250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собака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3143248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786058"/>
            <a:ext cx="257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28662" y="5214950"/>
            <a:ext cx="613310" cy="7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2976" y="2714620"/>
            <a:ext cx="613310" cy="7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42976" y="3357562"/>
            <a:ext cx="43204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00100" y="5857892"/>
            <a:ext cx="43204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orova_-_Golosa_zhivotnyh_i_pti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572000" y="980728"/>
            <a:ext cx="609600" cy="609600"/>
          </a:xfrm>
          <a:prstGeom prst="rect">
            <a:avLst/>
          </a:prstGeom>
        </p:spPr>
      </p:pic>
      <p:pic>
        <p:nvPicPr>
          <p:cNvPr id="17" name="Рисунок 16" descr="http://cdn3.appsmail.ru/hosting/425865/s/0006.gif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112" y="836713"/>
            <a:ext cx="1800199" cy="26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зкартинки\Рисунок (108).jpg"/>
          <p:cNvPicPr/>
          <p:nvPr/>
        </p:nvPicPr>
        <p:blipFill>
          <a:blip r:embed="rId2"/>
          <a:srcRect l="10618" t="37421" r="51930" b="49264"/>
          <a:stretch>
            <a:fillRect/>
          </a:stretch>
        </p:blipFill>
        <p:spPr bwMode="auto">
          <a:xfrm>
            <a:off x="170140" y="4437112"/>
            <a:ext cx="2857520" cy="21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84651" y="414908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корова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746" y="5560917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7660" y="4937199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32255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ANIM1157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007342"/>
            <a:ext cx="2663825" cy="2663825"/>
          </a:xfrm>
          <a:prstGeom prst="rect">
            <a:avLst/>
          </a:prstGeom>
          <a:noFill/>
        </p:spPr>
      </p:pic>
      <p:pic>
        <p:nvPicPr>
          <p:cNvPr id="14" name="Picture 2" descr="C:\Users\1\Desktop\папка анимашек\анимации\8691365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2" y="1647503"/>
            <a:ext cx="2223315" cy="2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1\Documents\Scanned Documents\Б1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3" t="21683" r="13114" b="50583"/>
          <a:stretch/>
        </p:blipFill>
        <p:spPr bwMode="auto">
          <a:xfrm>
            <a:off x="6804248" y="2303252"/>
            <a:ext cx="1785950" cy="3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0140" y="260648"/>
            <a:ext cx="865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Слушай и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покажи.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1600" y="476672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22044" y="476672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07904" y="572343"/>
            <a:ext cx="216024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24522" y="3607222"/>
            <a:ext cx="1487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41102" y="3501008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47666" y="4330898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350066" y="5805264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41710" y="5651792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46551" y="4437112"/>
            <a:ext cx="1487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664971" y="5858371"/>
            <a:ext cx="2136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3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зкартинки\Рисунок (108).jpg"/>
          <p:cNvPicPr/>
          <p:nvPr/>
        </p:nvPicPr>
        <p:blipFill>
          <a:blip r:embed="rId2"/>
          <a:srcRect l="10618" t="37421" r="51930" b="49264"/>
          <a:stretch>
            <a:fillRect/>
          </a:stretch>
        </p:blipFill>
        <p:spPr bwMode="auto">
          <a:xfrm>
            <a:off x="285720" y="3786190"/>
            <a:ext cx="2857520" cy="21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19401" y="425367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корова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549606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7660" y="4937199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4554" y="296137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ANIM1157 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9" y="980728"/>
            <a:ext cx="2663825" cy="2663825"/>
          </a:xfrm>
          <a:prstGeom prst="rect">
            <a:avLst/>
          </a:prstGeom>
          <a:noFill/>
        </p:spPr>
      </p:pic>
      <p:pic>
        <p:nvPicPr>
          <p:cNvPr id="14" name="Picture 2" descr="C:\Users\1\Desktop\папка анимашек\анимации\8691365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30" y="1934616"/>
            <a:ext cx="2223315" cy="2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1\Documents\Scanned Documents\Б1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3" t="21683" r="13114" b="50583"/>
          <a:stretch/>
        </p:blipFill>
        <p:spPr bwMode="auto">
          <a:xfrm>
            <a:off x="6715140" y="2142719"/>
            <a:ext cx="1785950" cy="3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0140" y="260648"/>
            <a:ext cx="865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Слушай.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Повтори.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Покажи. 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62132" y="476672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1600" y="476672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40352" y="476672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09836" y="3090538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44008" y="4437112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55684" y="5675863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31235" y="5675863"/>
            <a:ext cx="148755" cy="106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79990" y="568379"/>
            <a:ext cx="2766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582886"/>
            <a:ext cx="2880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99721" y="568379"/>
            <a:ext cx="293242" cy="38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625414" y="3249859"/>
            <a:ext cx="1487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856659" y="4581926"/>
            <a:ext cx="298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92963" y="5820677"/>
            <a:ext cx="171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195736" y="3249859"/>
            <a:ext cx="16344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9990" y="4581926"/>
            <a:ext cx="2396542" cy="59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27660" y="5748349"/>
            <a:ext cx="210884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5748349"/>
            <a:ext cx="21602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336</Words>
  <Application>Microsoft Office PowerPoint</Application>
  <PresentationFormat>Экран (4:3)</PresentationFormat>
  <Paragraphs>79</Paragraphs>
  <Slides>14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2016-10-19T22:04:57Z</dcterms:created>
  <dcterms:modified xsi:type="dcterms:W3CDTF">2016-10-20T02:42:52Z</dcterms:modified>
</cp:coreProperties>
</file>